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1" r:id="rId3"/>
    <p:sldId id="348" r:id="rId4"/>
    <p:sldId id="374" r:id="rId5"/>
    <p:sldId id="375" r:id="rId6"/>
    <p:sldId id="377" r:id="rId7"/>
    <p:sldId id="350" r:id="rId8"/>
    <p:sldId id="378" r:id="rId9"/>
    <p:sldId id="379" r:id="rId10"/>
    <p:sldId id="380" r:id="rId11"/>
    <p:sldId id="381" r:id="rId12"/>
    <p:sldId id="382" r:id="rId13"/>
    <p:sldId id="386" r:id="rId14"/>
    <p:sldId id="383" r:id="rId15"/>
    <p:sldId id="387" r:id="rId16"/>
    <p:sldId id="384" r:id="rId17"/>
    <p:sldId id="385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EB0F34"/>
    <a:srgbClr val="0033CC"/>
    <a:srgbClr val="3DAA06"/>
    <a:srgbClr val="336600"/>
    <a:srgbClr val="000066"/>
    <a:srgbClr val="660033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37" autoAdjust="0"/>
    <p:restoredTop sz="94670" autoAdjust="0"/>
  </p:normalViewPr>
  <p:slideViewPr>
    <p:cSldViewPr>
      <p:cViewPr>
        <p:scale>
          <a:sx n="75" d="100"/>
          <a:sy n="75" d="100"/>
        </p:scale>
        <p:origin x="-984" y="-6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C87D7-C0E6-4FA2-97E6-89EE37DB3D0F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31040E-75AB-405A-9F2E-BC8CC5E495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703F2-0FE4-4B3E-8508-A70A8D690BD4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13796-6B05-4D83-819A-D6F574F653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D9357-7A21-47BD-8367-65F52464FE19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78E39-0CCC-492C-9FE4-36426020F6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CC33F-F9D9-4152-9C01-45A316F26964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258EA-A7A0-4617-B62B-EBC547AE51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CDD9C-53E3-4705-96E4-8DAAB106AD61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B2E92-A7CA-4732-89F6-D4049C5339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D8C73-5E00-4B85-9900-4C5DD36E52C5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FA851-37B7-4B8D-B291-A503364C86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1B23F-9F44-41F8-BD69-87A384857A17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FE817-988D-46A8-AC6B-0D90447EE3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722EBB-160E-4104-B904-AEC5201F1C2E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F9C97-5A5C-49E4-ACA5-889DB2CECB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A0FF3-534E-4453-B3ED-53C698B6BDA6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4AFB3-3393-45B8-9B8D-60C2E469A1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6ADA1-2C94-448D-95C7-E7A36161C67C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4E609-9893-436B-A8DA-FED308FD4A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40BEB-D5C7-46D8-968E-8E40906E861F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F5E84E-D1FB-414E-B1EC-27CF62E89B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B2D5D8-9E66-4508-B12E-3EC4CBDF87BE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1FB5D-BF8D-4F78-B96B-D117904A64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00F95DA-439F-49E6-BC28-DAA6E13B6330}" type="datetimeFigureOut">
              <a:rPr lang="ru-RU"/>
              <a:pPr>
                <a:defRPr/>
              </a:pPr>
              <a:t>14.05.2022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90C2132-41A4-4EFC-BB34-F07B7C0FF5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7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6085"/>
            <a:ext cx="8784976" cy="2486811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</a:rPr>
              <a:t>КУРС ЛЕКЦИЙ</a:t>
            </a:r>
            <a:r>
              <a:rPr lang="ru-RU" sz="3600" dirty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sz="36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700" b="1" dirty="0">
                <a:solidFill>
                  <a:schemeClr val="accent4">
                    <a:lumMod val="75000"/>
                  </a:schemeClr>
                </a:solidFill>
              </a:rPr>
              <a:t>по учебной дисциплине </a:t>
            </a:r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800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«</a:t>
            </a:r>
            <a:r>
              <a:rPr lang="ru-RU" sz="2800" dirty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Переходные процессы </a:t>
            </a:r>
            <a:r>
              <a:rPr lang="ru-RU" sz="2800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в электроэнергетических</a:t>
            </a:r>
            <a:br>
              <a:rPr lang="ru-RU" sz="2800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800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системах</a:t>
            </a:r>
            <a:r>
              <a:rPr lang="ru-RU" sz="2800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»</a:t>
            </a:r>
            <a:br>
              <a:rPr lang="ru-RU" sz="2800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800" dirty="0" smtClean="0">
                <a:ln>
                  <a:solidFill>
                    <a:schemeClr val="accent1">
                      <a:alpha val="75000"/>
                    </a:schemeClr>
                  </a:solidFill>
                </a:ln>
                <a:solidFill>
                  <a:srgbClr val="00B050"/>
                </a:solidFill>
                <a:latin typeface="Arial Black" pitchFamily="34" charset="0"/>
              </a:rPr>
              <a:t>Раздел 4</a:t>
            </a:r>
            <a:endParaRPr lang="ru-RU" sz="2800" dirty="0">
              <a:ln>
                <a:solidFill>
                  <a:schemeClr val="accent1">
                    <a:alpha val="75000"/>
                  </a:schemeClr>
                </a:solidFill>
              </a:ln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0825" y="2492375"/>
            <a:ext cx="8642350" cy="410527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28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Лекция </a:t>
            </a:r>
            <a:r>
              <a:rPr lang="ru-RU" sz="2800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№</a:t>
            </a:r>
            <a:r>
              <a:rPr lang="ru-RU" sz="28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13</a:t>
            </a:r>
            <a:r>
              <a:rPr lang="ru-RU" sz="1800" b="1" dirty="0" smtClean="0">
                <a:solidFill>
                  <a:srgbClr val="0070C0"/>
                </a:solidFill>
              </a:rPr>
              <a:t>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Переходные процессы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 при пуске в ход синхронных генераторов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</a:pPr>
            <a:endParaRPr lang="ru-RU" sz="500" b="1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eaLnBrk="1" hangingPunct="1">
              <a:lnSpc>
                <a:spcPct val="90000"/>
              </a:lnSpc>
              <a:spcBef>
                <a:spcPts val="600"/>
              </a:spcBef>
            </a:pPr>
            <a:r>
              <a:rPr lang="ru-RU" sz="2000" b="1" dirty="0" smtClean="0">
                <a:solidFill>
                  <a:schemeClr val="tx1"/>
                </a:solidFill>
              </a:rPr>
              <a:t>Учебные вопросы </a:t>
            </a:r>
          </a:p>
          <a:p>
            <a:pPr eaLnBrk="1" hangingPunct="1">
              <a:lnSpc>
                <a:spcPct val="90000"/>
              </a:lnSpc>
              <a:spcBef>
                <a:spcPts val="600"/>
              </a:spcBef>
            </a:pPr>
            <a:endParaRPr lang="ru-RU" sz="500" b="1" dirty="0" smtClean="0">
              <a:solidFill>
                <a:schemeClr val="tx1"/>
              </a:solidFill>
            </a:endParaRPr>
          </a:p>
          <a:p>
            <a:pPr algn="just" eaLnBrk="1" hangingPunct="1">
              <a:lnSpc>
                <a:spcPct val="90000"/>
              </a:lnSpc>
              <a:spcBef>
                <a:spcPts val="600"/>
              </a:spcBef>
            </a:pPr>
            <a:r>
              <a:rPr lang="ru-RU" sz="1800" b="1" dirty="0" smtClean="0">
                <a:solidFill>
                  <a:srgbClr val="000066"/>
                </a:solidFill>
                <a:latin typeface="Arial Black" pitchFamily="34" charset="0"/>
              </a:rPr>
              <a:t>      </a:t>
            </a:r>
            <a:r>
              <a:rPr lang="ru-RU" sz="2400" b="1" dirty="0" smtClean="0">
                <a:solidFill>
                  <a:srgbClr val="000066"/>
                </a:solidFill>
                <a:latin typeface="Arial Black" pitchFamily="34" charset="0"/>
              </a:rPr>
              <a:t>1. </a:t>
            </a:r>
            <a: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  <a:t>Общая оценка переходных процессов.</a:t>
            </a:r>
          </a:p>
          <a:p>
            <a:pPr algn="just" eaLnBrk="1" hangingPunct="1">
              <a:lnSpc>
                <a:spcPct val="90000"/>
              </a:lnSpc>
              <a:spcBef>
                <a:spcPts val="600"/>
              </a:spcBef>
            </a:pPr>
            <a:endParaRPr lang="ru-RU" sz="800" dirty="0" smtClean="0">
              <a:solidFill>
                <a:srgbClr val="000066"/>
              </a:solidFill>
              <a:latin typeface="Arial Black" pitchFamily="34" charset="0"/>
            </a:endParaRPr>
          </a:p>
          <a:p>
            <a:pPr algn="l">
              <a:lnSpc>
                <a:spcPct val="90000"/>
              </a:lnSpc>
            </a:pPr>
            <a: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  <a:t>     2. </a:t>
            </a:r>
            <a:r>
              <a:rPr lang="ru-RU" sz="2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Включение в сеть СГ методом </a:t>
            </a:r>
          </a:p>
          <a:p>
            <a:pPr algn="l">
              <a:lnSpc>
                <a:spcPct val="90000"/>
              </a:lnSpc>
            </a:pPr>
            <a:r>
              <a:rPr lang="ru-RU" sz="2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        самосинхронизации</a:t>
            </a:r>
            <a: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  <a:t>.</a:t>
            </a:r>
          </a:p>
          <a:p>
            <a:pPr algn="just">
              <a:lnSpc>
                <a:spcPct val="90000"/>
              </a:lnSpc>
            </a:pPr>
            <a:endParaRPr lang="ru-RU" sz="800" dirty="0" smtClean="0">
              <a:solidFill>
                <a:srgbClr val="000066"/>
              </a:solidFill>
              <a:latin typeface="Arial Black" pitchFamily="34" charset="0"/>
            </a:endParaRPr>
          </a:p>
          <a:p>
            <a:pPr algn="just">
              <a:lnSpc>
                <a:spcPct val="90000"/>
              </a:lnSpc>
            </a:pPr>
            <a:r>
              <a:rPr lang="ru-RU" sz="2400" dirty="0" smtClean="0">
                <a:solidFill>
                  <a:srgbClr val="000066"/>
                </a:solidFill>
                <a:latin typeface="Arial Black" pitchFamily="34" charset="0"/>
              </a:rPr>
              <a:t>     3. Электромеханический пуск СГ.</a:t>
            </a:r>
          </a:p>
        </p:txBody>
      </p:sp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50" y="2603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78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2" name="Rectangle 2"/>
          <p:cNvSpPr>
            <a:spLocks/>
          </p:cNvSpPr>
          <p:nvPr/>
        </p:nvSpPr>
        <p:spPr bwMode="auto">
          <a:xfrm>
            <a:off x="179388" y="188913"/>
            <a:ext cx="87852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3200" b="1">
                <a:solidFill>
                  <a:srgbClr val="000066"/>
                </a:solidFill>
                <a:latin typeface="Calibri" pitchFamily="34" charset="0"/>
              </a:rPr>
              <a:t>         </a:t>
            </a:r>
            <a:r>
              <a:rPr lang="ru-RU" sz="2800" b="1">
                <a:solidFill>
                  <a:srgbClr val="000066"/>
                </a:solidFill>
              </a:rPr>
              <a:t>При проведении самосинхронизации существенное значение имеют характеристики первичных двигателей. Они должны быстро разгонять агрегат. Кроме того, механический момент, развиваемый в процессе синхронизации, должен находится в определённом соотношении с асинхронным моментом и не должен быть слишком большим по сравнению с ним. </a:t>
            </a:r>
          </a:p>
          <a:p>
            <a:pPr eaLnBrk="0" hangingPunct="0"/>
            <a:r>
              <a:rPr lang="ru-RU" sz="2800" b="1">
                <a:solidFill>
                  <a:srgbClr val="000066"/>
                </a:solidFill>
              </a:rPr>
              <a:t>  </a:t>
            </a:r>
            <a:r>
              <a:rPr lang="ru-RU" sz="2800" b="1">
                <a:solidFill>
                  <a:srgbClr val="FF0000"/>
                </a:solidFill>
              </a:rPr>
              <a:t>Соотношения эти таковы:</a:t>
            </a:r>
          </a:p>
          <a:p>
            <a:pPr eaLnBrk="0" hangingPunct="0">
              <a:buFontTx/>
              <a:buChar char="-"/>
            </a:pPr>
            <a:r>
              <a:rPr lang="ru-RU" sz="2800" b="1">
                <a:solidFill>
                  <a:srgbClr val="000066"/>
                </a:solidFill>
              </a:rPr>
              <a:t> </a:t>
            </a:r>
            <a:r>
              <a:rPr lang="ru-RU" sz="2800" b="1">
                <a:solidFill>
                  <a:srgbClr val="0033CC"/>
                </a:solidFill>
              </a:rPr>
              <a:t>механически момент должен быть меньше </a:t>
            </a:r>
          </a:p>
          <a:p>
            <a:pPr eaLnBrk="0" hangingPunct="0"/>
            <a:r>
              <a:rPr lang="ru-RU" sz="2800" b="1">
                <a:solidFill>
                  <a:srgbClr val="0033CC"/>
                </a:solidFill>
              </a:rPr>
              <a:t>  максимального значения среднего </a:t>
            </a:r>
          </a:p>
          <a:p>
            <a:pPr eaLnBrk="0" hangingPunct="0"/>
            <a:r>
              <a:rPr lang="ru-RU" sz="2800" b="1">
                <a:solidFill>
                  <a:srgbClr val="0033CC"/>
                </a:solidFill>
              </a:rPr>
              <a:t>  асинхронного момента, если в процессе  </a:t>
            </a:r>
          </a:p>
          <a:p>
            <a:pPr eaLnBrk="0" hangingPunct="0"/>
            <a:r>
              <a:rPr lang="ru-RU" sz="2800" b="1">
                <a:solidFill>
                  <a:srgbClr val="0033CC"/>
                </a:solidFill>
              </a:rPr>
              <a:t>  самосинхронизации механический и </a:t>
            </a:r>
          </a:p>
          <a:p>
            <a:pPr eaLnBrk="0" hangingPunct="0"/>
            <a:r>
              <a:rPr lang="ru-RU" sz="2800" b="1">
                <a:solidFill>
                  <a:srgbClr val="0033CC"/>
                </a:solidFill>
              </a:rPr>
              <a:t>  асинхронный момент направлены одинаково;</a:t>
            </a:r>
            <a:r>
              <a:rPr lang="ru-RU"/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6" name="Rectangle 2"/>
          <p:cNvSpPr>
            <a:spLocks/>
          </p:cNvSpPr>
          <p:nvPr/>
        </p:nvSpPr>
        <p:spPr bwMode="auto">
          <a:xfrm>
            <a:off x="179388" y="188913"/>
            <a:ext cx="8785225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Tx/>
              <a:buChar char="-"/>
            </a:pPr>
            <a:r>
              <a:rPr lang="ru-RU" sz="2800" b="1">
                <a:solidFill>
                  <a:srgbClr val="0033CC"/>
                </a:solidFill>
              </a:rPr>
              <a:t> если в процессе самосинхронизации </a:t>
            </a:r>
          </a:p>
          <a:p>
            <a:pPr eaLnBrk="0" hangingPunct="0"/>
            <a:r>
              <a:rPr lang="ru-RU" sz="2800" b="1">
                <a:solidFill>
                  <a:srgbClr val="0033CC"/>
                </a:solidFill>
              </a:rPr>
              <a:t>  механический и асинхронный момент</a:t>
            </a:r>
          </a:p>
          <a:p>
            <a:pPr eaLnBrk="0" hangingPunct="0"/>
            <a:r>
              <a:rPr lang="ru-RU" sz="2800" b="1">
                <a:solidFill>
                  <a:srgbClr val="0033CC"/>
                </a:solidFill>
              </a:rPr>
              <a:t>  имеют разные знаки, то необходимо, чтобы </a:t>
            </a:r>
          </a:p>
          <a:p>
            <a:pPr eaLnBrk="0" hangingPunct="0"/>
            <a:r>
              <a:rPr lang="ru-RU" sz="2800" b="1">
                <a:solidFill>
                  <a:srgbClr val="0033CC"/>
                </a:solidFill>
              </a:rPr>
              <a:t>  результирующий механический момент был</a:t>
            </a:r>
          </a:p>
          <a:p>
            <a:pPr eaLnBrk="0" hangingPunct="0"/>
            <a:r>
              <a:rPr lang="ru-RU" sz="2800" b="1">
                <a:solidFill>
                  <a:srgbClr val="0033CC"/>
                </a:solidFill>
              </a:rPr>
              <a:t>  меньше минимального значения среднего </a:t>
            </a:r>
          </a:p>
          <a:p>
            <a:pPr eaLnBrk="0" hangingPunct="0"/>
            <a:r>
              <a:rPr lang="ru-RU" sz="2800" b="1">
                <a:solidFill>
                  <a:srgbClr val="0033CC"/>
                </a:solidFill>
              </a:rPr>
              <a:t>  асинхронного момента.</a:t>
            </a:r>
          </a:p>
          <a:p>
            <a:pPr eaLnBrk="0" hangingPunct="0"/>
            <a:r>
              <a:rPr lang="ru-RU" sz="2800" b="1">
                <a:solidFill>
                  <a:srgbClr val="FF0000"/>
                </a:solidFill>
              </a:rPr>
              <a:t>  Математически это формулируется следующим образом:</a:t>
            </a:r>
          </a:p>
        </p:txBody>
      </p:sp>
      <p:sp>
        <p:nvSpPr>
          <p:cNvPr id="141318" name="Rectangle 6"/>
          <p:cNvSpPr>
            <a:spLocks noChangeArrowheads="1"/>
          </p:cNvSpPr>
          <p:nvPr/>
        </p:nvSpPr>
        <p:spPr bwMode="auto">
          <a:xfrm>
            <a:off x="0" y="3157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41317" name="Object 5"/>
          <p:cNvGraphicFramePr>
            <a:graphicFrameLocks noChangeAspect="1"/>
          </p:cNvGraphicFramePr>
          <p:nvPr/>
        </p:nvGraphicFramePr>
        <p:xfrm>
          <a:off x="2771775" y="3933825"/>
          <a:ext cx="2951163" cy="1400175"/>
        </p:xfrm>
        <a:graphic>
          <a:graphicData uri="http://schemas.openxmlformats.org/presentationml/2006/ole">
            <p:oleObj spid="_x0000_s141317" name="Формула" r:id="rId3" imgW="1143000" imgH="546100" progId="Equation.3">
              <p:embed/>
            </p:oleObj>
          </a:graphicData>
        </a:graphic>
      </p:graphicFrame>
      <p:sp>
        <p:nvSpPr>
          <p:cNvPr id="141319" name="Rectangle 2"/>
          <p:cNvSpPr>
            <a:spLocks/>
          </p:cNvSpPr>
          <p:nvPr/>
        </p:nvSpPr>
        <p:spPr bwMode="auto">
          <a:xfrm>
            <a:off x="3132138" y="5661025"/>
            <a:ext cx="489585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2800" b="1">
                <a:solidFill>
                  <a:srgbClr val="000066"/>
                </a:solidFill>
              </a:rPr>
              <a:t>коэффициенты запаса;</a:t>
            </a:r>
          </a:p>
        </p:txBody>
      </p:sp>
      <p:sp>
        <p:nvSpPr>
          <p:cNvPr id="141321" name="Rectangle 9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41320" name="Object 8"/>
          <p:cNvGraphicFramePr>
            <a:graphicFrameLocks noChangeAspect="1"/>
          </p:cNvGraphicFramePr>
          <p:nvPr/>
        </p:nvGraphicFramePr>
        <p:xfrm>
          <a:off x="1258888" y="5589588"/>
          <a:ext cx="1655762" cy="701675"/>
        </p:xfrm>
        <a:graphic>
          <a:graphicData uri="http://schemas.openxmlformats.org/presentationml/2006/ole">
            <p:oleObj spid="_x0000_s141320" name="Формула" r:id="rId4" imgW="558558" imgH="241195" progId="Equation.3">
              <p:embed/>
            </p:oleObj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40" name="Rectangle 2"/>
          <p:cNvSpPr>
            <a:spLocks/>
          </p:cNvSpPr>
          <p:nvPr/>
        </p:nvSpPr>
        <p:spPr bwMode="auto">
          <a:xfrm>
            <a:off x="179388" y="188913"/>
            <a:ext cx="8785225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3200" b="1">
                <a:solidFill>
                  <a:srgbClr val="000066"/>
                </a:solidFill>
                <a:latin typeface="Calibri" pitchFamily="34" charset="0"/>
              </a:rPr>
              <a:t>         </a:t>
            </a:r>
            <a:r>
              <a:rPr lang="ru-RU" sz="2800" b="1">
                <a:solidFill>
                  <a:srgbClr val="000066"/>
                </a:solidFill>
              </a:rPr>
              <a:t>Несоблюдение требований </a:t>
            </a:r>
            <a:r>
              <a:rPr lang="ru-RU" sz="2800" b="1">
                <a:solidFill>
                  <a:srgbClr val="FF0000"/>
                </a:solidFill>
              </a:rPr>
              <a:t>в случае одинакового знаков моментов</a:t>
            </a:r>
            <a:r>
              <a:rPr lang="ru-RU" sz="2800" b="1">
                <a:solidFill>
                  <a:srgbClr val="000066"/>
                </a:solidFill>
              </a:rPr>
              <a:t> приведёт к «проскакиванию» ротора через возможный установившийся асинхронный режим и через синхронный режим. Это, в свою очередь, приведёт к выпадению из синхронизма со скольжением другого знака. </a:t>
            </a:r>
          </a:p>
          <a:p>
            <a:pPr eaLnBrk="0" hangingPunct="0"/>
            <a:r>
              <a:rPr lang="ru-RU" sz="2800" b="1">
                <a:solidFill>
                  <a:srgbClr val="000066"/>
                </a:solidFill>
              </a:rPr>
              <a:t>        </a:t>
            </a:r>
          </a:p>
          <a:p>
            <a:pPr eaLnBrk="0" hangingPunct="0"/>
            <a:r>
              <a:rPr lang="ru-RU" sz="2800" b="1">
                <a:solidFill>
                  <a:srgbClr val="000066"/>
                </a:solidFill>
              </a:rPr>
              <a:t>        </a:t>
            </a:r>
            <a:r>
              <a:rPr lang="ru-RU" sz="2800" b="1">
                <a:solidFill>
                  <a:srgbClr val="336600"/>
                </a:solidFill>
              </a:rPr>
              <a:t>Несоблюдение требований</a:t>
            </a:r>
            <a:r>
              <a:rPr lang="ru-RU" sz="2800" b="1">
                <a:solidFill>
                  <a:srgbClr val="000066"/>
                </a:solidFill>
              </a:rPr>
              <a:t> </a:t>
            </a:r>
            <a:r>
              <a:rPr lang="ru-RU" sz="2800" b="1">
                <a:solidFill>
                  <a:srgbClr val="FF0000"/>
                </a:solidFill>
              </a:rPr>
              <a:t>в случае разных знаков моментов</a:t>
            </a:r>
            <a:r>
              <a:rPr lang="ru-RU" sz="2800" b="1">
                <a:solidFill>
                  <a:srgbClr val="000066"/>
                </a:solidFill>
              </a:rPr>
              <a:t> </a:t>
            </a:r>
            <a:r>
              <a:rPr lang="ru-RU" sz="2800" b="1">
                <a:solidFill>
                  <a:srgbClr val="336600"/>
                </a:solidFill>
              </a:rPr>
              <a:t>приведёт к «застреванию» ротора при большом скольжении и невозможности осуществления синхронизации.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60" name="Rectangle 2"/>
          <p:cNvSpPr>
            <a:spLocks/>
          </p:cNvSpPr>
          <p:nvPr/>
        </p:nvSpPr>
        <p:spPr bwMode="auto">
          <a:xfrm>
            <a:off x="179388" y="188913"/>
            <a:ext cx="8785225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3200" b="1">
                <a:solidFill>
                  <a:srgbClr val="000066"/>
                </a:solidFill>
                <a:latin typeface="Calibri" pitchFamily="34" charset="0"/>
              </a:rPr>
              <a:t>    </a:t>
            </a:r>
            <a:r>
              <a:rPr lang="ru-RU" sz="28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следующем слайде на рисунке а) показано</a:t>
            </a:r>
            <a:r>
              <a:rPr lang="ru-RU" sz="2800" b="1">
                <a:solidFill>
                  <a:srgbClr val="000066"/>
                </a:solidFill>
              </a:rPr>
              <a:t> и</a:t>
            </a:r>
            <a:r>
              <a:rPr lang="ru-RU" sz="28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зменение тока возбуждения и получающееся при этом соотношение площадок ускорения и торможения, определяющих характер процесса самосинхронизации СГ, работающего при скорости больше синхронной, а на рисунке б) протекание процесса во времени</a:t>
            </a:r>
            <a:r>
              <a:rPr lang="ru-RU" sz="2800" b="1">
                <a:solidFill>
                  <a:srgbClr val="000066"/>
                </a:solidFill>
              </a:rPr>
              <a:t>.</a:t>
            </a:r>
          </a:p>
          <a:p>
            <a:pPr algn="ctr" eaLnBrk="0" hangingPunct="0"/>
            <a:r>
              <a:rPr lang="ru-RU" sz="2800" b="1">
                <a:solidFill>
                  <a:srgbClr val="000066"/>
                </a:solidFill>
              </a:rPr>
              <a:t> </a:t>
            </a:r>
            <a:r>
              <a:rPr lang="ru-RU" sz="2800" b="1">
                <a:solidFill>
                  <a:srgbClr val="336600"/>
                </a:solidFill>
              </a:rPr>
              <a:t>Как следует из рисунков, после подачи возбуждения ротор под действием появившегося синхронного момента затормаживается, в силу чего скольжение и асинхронный момент уменьшается достигая нуля.</a:t>
            </a:r>
            <a:r>
              <a:rPr lang="ru-RU" sz="2800" b="1">
                <a:solidFill>
                  <a:srgbClr val="000066"/>
                </a:solidFill>
              </a:rPr>
              <a:t>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2"/>
          <p:cNvSpPr>
            <a:spLocks/>
          </p:cNvSpPr>
          <p:nvPr/>
        </p:nvSpPr>
        <p:spPr bwMode="auto">
          <a:xfrm>
            <a:off x="395288" y="5876925"/>
            <a:ext cx="8353425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400" b="1">
                <a:solidFill>
                  <a:srgbClr val="000066"/>
                </a:solidFill>
              </a:rPr>
              <a:t>Самосинхронизация машины, работавшей при скорости, больше синхронной</a:t>
            </a:r>
          </a:p>
        </p:txBody>
      </p:sp>
      <p:graphicFrame>
        <p:nvGraphicFramePr>
          <p:cNvPr id="143366" name="Object 6"/>
          <p:cNvGraphicFramePr>
            <a:graphicFrameLocks noChangeAspect="1"/>
          </p:cNvGraphicFramePr>
          <p:nvPr>
            <p:ph/>
          </p:nvPr>
        </p:nvGraphicFramePr>
        <p:xfrm>
          <a:off x="250825" y="1268413"/>
          <a:ext cx="8640763" cy="4594225"/>
        </p:xfrm>
        <a:graphic>
          <a:graphicData uri="http://schemas.openxmlformats.org/presentationml/2006/ole">
            <p:oleObj spid="_x0000_s143366" name="VISIO" r:id="rId3" imgW="5311080" imgH="2824920" progId="Visio.Drawing.11">
              <p:embed/>
            </p:oleObj>
          </a:graphicData>
        </a:graphic>
      </p:graphicFrame>
      <p:sp>
        <p:nvSpPr>
          <p:cNvPr id="2" name="Rectangle 2"/>
          <p:cNvSpPr>
            <a:spLocks/>
          </p:cNvSpPr>
          <p:nvPr/>
        </p:nvSpPr>
        <p:spPr bwMode="auto">
          <a:xfrm>
            <a:off x="179388" y="188913"/>
            <a:ext cx="8785225" cy="83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Изменение тока возбуждения и получающееся при этом соотношение площадок ускорения и торможения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4" name="Rectangle 2"/>
          <p:cNvSpPr>
            <a:spLocks/>
          </p:cNvSpPr>
          <p:nvPr/>
        </p:nvSpPr>
        <p:spPr bwMode="auto">
          <a:xfrm>
            <a:off x="179388" y="188913"/>
            <a:ext cx="8785225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3200" b="1">
                <a:solidFill>
                  <a:srgbClr val="000066"/>
                </a:solidFill>
                <a:latin typeface="Calibri" pitchFamily="34" charset="0"/>
              </a:rPr>
              <a:t>    </a:t>
            </a:r>
            <a:r>
              <a:rPr lang="ru-RU" sz="28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Дале угол начинает уменьшаться уже в синхронном режиме (при среднем значении скольжения равном нулю) и процесс качаний определяется соотношением площадок ускорения и торможения</a:t>
            </a:r>
            <a:r>
              <a:rPr lang="ru-RU" sz="2800" b="1">
                <a:solidFill>
                  <a:srgbClr val="000066"/>
                </a:solidFill>
              </a:rPr>
              <a:t>.</a:t>
            </a:r>
          </a:p>
          <a:p>
            <a:pPr algn="ctr" eaLnBrk="0" hangingPunct="0"/>
            <a:r>
              <a:rPr lang="ru-RU" sz="2800" b="1">
                <a:solidFill>
                  <a:srgbClr val="000066"/>
                </a:solidFill>
              </a:rPr>
              <a:t> </a:t>
            </a:r>
            <a:r>
              <a:rPr lang="ru-RU" sz="2800" b="1">
                <a:solidFill>
                  <a:srgbClr val="336600"/>
                </a:solidFill>
              </a:rPr>
              <a:t>При значительных величинах вращающего момента турбины и начального скольжения процесс вхождения в синхронизм затягивается, сопровождаясь значительными качаниями.</a:t>
            </a:r>
          </a:p>
          <a:p>
            <a:pPr algn="ctr" eaLnBrk="0" hangingPunct="0"/>
            <a:r>
              <a:rPr lang="ru-RU" sz="2800" b="1">
                <a:solidFill>
                  <a:srgbClr val="000066"/>
                </a:solidFill>
              </a:rPr>
              <a:t>Более полный анализ процесса втягивания в синхронизм, а также определение условий успешной синхронизации можно провести путём решения уравнений Парка-Горева.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2" name="Rectangle 4"/>
          <p:cNvSpPr>
            <a:spLocks/>
          </p:cNvSpPr>
          <p:nvPr/>
        </p:nvSpPr>
        <p:spPr bwMode="auto">
          <a:xfrm>
            <a:off x="250825" y="115888"/>
            <a:ext cx="8534400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>
                <a:solidFill>
                  <a:srgbClr val="0033CC"/>
                </a:solidFill>
                <a:latin typeface="Calibri" pitchFamily="34" charset="0"/>
              </a:rPr>
              <a:t>Вопрос 3. </a:t>
            </a: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Электромеханический пуск СГ</a:t>
            </a:r>
          </a:p>
        </p:txBody>
      </p:sp>
      <p:sp>
        <p:nvSpPr>
          <p:cNvPr id="145413" name="Rectangle 2"/>
          <p:cNvSpPr>
            <a:spLocks/>
          </p:cNvSpPr>
          <p:nvPr/>
        </p:nvSpPr>
        <p:spPr bwMode="auto">
          <a:xfrm>
            <a:off x="179388" y="765175"/>
            <a:ext cx="8785225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800" b="1">
                <a:solidFill>
                  <a:srgbClr val="000066"/>
                </a:solidFill>
              </a:rPr>
              <a:t>При электромеханическом пуске СГ подключают к сети при неподвижном роторе и одновременно разгоняют его первичным двигателем. При этом возбудитель СГ может быть наглухо присоединён к ротору, а устройства регулирования возбуждения должны находится в таком состоянии, чтобы при скорости близкой к синхронной СГ был возбуждён и смог войти в синхронизм.</a:t>
            </a:r>
          </a:p>
          <a:p>
            <a:pPr algn="ctr" eaLnBrk="0" hangingPunct="0"/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Агрегат в этом случае развернётся быстрее, так как на него, кроме момента турбины, будет действовать ещё ускоряющий асинхронный момент СГ.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6" name="Rectangle 2"/>
          <p:cNvSpPr>
            <a:spLocks/>
          </p:cNvSpPr>
          <p:nvPr/>
        </p:nvSpPr>
        <p:spPr bwMode="auto">
          <a:xfrm>
            <a:off x="179388" y="188913"/>
            <a:ext cx="8785225" cy="619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800" b="1">
                <a:solidFill>
                  <a:srgbClr val="000066"/>
                </a:solidFill>
              </a:rPr>
              <a:t>Ускорение пуска будет особенно заметным у генераторов, имеющих успокоительные контуры на роторе. Схема автоматики агрегата при таком пуске упрощается.</a:t>
            </a:r>
          </a:p>
          <a:p>
            <a:pPr algn="ctr" eaLnBrk="0" hangingPunct="0"/>
            <a:r>
              <a:rPr lang="ru-RU" sz="2800" b="1">
                <a:solidFill>
                  <a:srgbClr val="000066"/>
                </a:solidFill>
              </a:rPr>
              <a:t>Явления в генераторе, происходящие при электромеханическом пуске, аналогичны явлениям при асинхронном пуске синхронных двигателей с подключённым возбудителем.</a:t>
            </a:r>
          </a:p>
          <a:p>
            <a:pPr algn="ctr" eaLnBrk="0" hangingPunct="0"/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Электромеханический пуск в настоящее время применяется только на небольших необслуживаемых гидростанциях, так как быстрый пуск паротурбинных агрегатов не может быть допущен по режиму работы турбины.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4467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Существуют два способа подключения к сети СГ –</a:t>
            </a:r>
            <a:r>
              <a:rPr lang="ru-RU" sz="2800" b="1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  <a:r>
              <a:rPr lang="ru-RU" sz="2800" b="1" i="1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синхронизация</a:t>
            </a:r>
            <a:r>
              <a:rPr lang="ru-RU" sz="2800" b="1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  <a:r>
              <a:rPr lang="ru-RU" sz="2800" b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и</a:t>
            </a:r>
            <a:r>
              <a:rPr lang="ru-RU" sz="2800" b="1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 </a:t>
            </a:r>
            <a:r>
              <a:rPr lang="ru-RU" sz="2800" b="1" i="1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самосинхронизация</a:t>
            </a:r>
            <a:r>
              <a:rPr lang="ru-RU" sz="2800" b="1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. </a:t>
            </a:r>
            <a:r>
              <a:rPr lang="ru-RU" sz="2800" b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Оба способа могут быть как автоматическими, так и ручными</a:t>
            </a:r>
            <a:endParaRPr lang="ru-RU" sz="2800" b="1" smtClean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532" name="Rectangle 2"/>
          <p:cNvSpPr>
            <a:spLocks/>
          </p:cNvSpPr>
          <p:nvPr/>
        </p:nvSpPr>
        <p:spPr bwMode="auto">
          <a:xfrm>
            <a:off x="250825" y="1916113"/>
            <a:ext cx="8712200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r>
              <a:rPr lang="ru-RU" sz="2800" b="1">
                <a:solidFill>
                  <a:srgbClr val="EB0F34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Синхронизация генераторов</a:t>
            </a:r>
            <a:r>
              <a:rPr lang="ru-RU" sz="28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проводится при следующих условиях:</a:t>
            </a:r>
            <a:r>
              <a:rPr lang="ru-RU" sz="28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  <a:p>
            <a:pPr eaLnBrk="0" hangingPunct="0">
              <a:defRPr/>
            </a:pPr>
            <a:r>
              <a:rPr lang="ru-RU" sz="28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а) равенстве амплитуд напряжений  </a:t>
            </a:r>
          </a:p>
          <a:p>
            <a:pPr eaLnBrk="0" hangingPunct="0">
              <a:defRPr/>
            </a:pPr>
            <a:r>
              <a:rPr lang="ru-RU" sz="28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подключаемого генератора и сети;</a:t>
            </a:r>
          </a:p>
          <a:p>
            <a:pPr eaLnBrk="0" hangingPunct="0">
              <a:defRPr/>
            </a:pPr>
            <a:r>
              <a:rPr lang="ru-RU" sz="28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б) равенстве частот генератора и сети;</a:t>
            </a:r>
          </a:p>
          <a:p>
            <a:pPr eaLnBrk="0" hangingPunct="0">
              <a:defRPr/>
            </a:pPr>
            <a:r>
              <a:rPr lang="ru-RU" sz="28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в) совпадении фаз напряжений генератора и сети.</a:t>
            </a:r>
          </a:p>
          <a:p>
            <a:pPr eaLnBrk="0" hangingPunct="0">
              <a:defRPr/>
            </a:pPr>
            <a:r>
              <a:rPr lang="ru-RU" sz="2800" b="1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ru-RU" sz="2800" b="1">
                <a:solidFill>
                  <a:srgbClr val="660033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 этом подключение генератора к сети не вызывает уравнительных токов, толчков мощности и изменения напряжения в системе.</a:t>
            </a:r>
            <a:endParaRPr lang="ru-RU" sz="2800" b="1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/>
          </p:cNvSpPr>
          <p:nvPr/>
        </p:nvSpPr>
        <p:spPr bwMode="auto">
          <a:xfrm>
            <a:off x="250825" y="188913"/>
            <a:ext cx="8569325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r>
              <a:rPr lang="ru-RU" sz="3200" b="1">
                <a:solidFill>
                  <a:srgbClr val="000066"/>
                </a:solidFill>
                <a:latin typeface="Calibri" pitchFamily="34" charset="0"/>
              </a:rPr>
              <a:t>Синхронизация требует времени для уравнивания напряжений и частот генератора и сети. В аварийных условиях напряжение и частота сети могут значительно отклоняться от номинальных значений и быстро изменяться, аппаратура точной автоматической синхронизации, как правило задерживает процесс синхронизации до 5 мин. и более.</a:t>
            </a:r>
          </a:p>
          <a:p>
            <a:pPr algn="ctr" eaLnBrk="0" hangingPunct="0">
              <a:defRPr/>
            </a:pPr>
            <a:r>
              <a:rPr lang="ru-RU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При повреждении устройств точной синхронизации возможно ошибочное (несинхронное) включение генераторов в сеть с опасными для него толчками уравнительного тока и активной мощности.</a:t>
            </a:r>
          </a:p>
        </p:txBody>
      </p:sp>
      <p:sp>
        <p:nvSpPr>
          <p:cNvPr id="16386" name="Rectangle 4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388" name="Rectangle 8"/>
          <p:cNvSpPr>
            <a:spLocks noChangeArrowheads="1"/>
          </p:cNvSpPr>
          <p:nvPr/>
        </p:nvSpPr>
        <p:spPr bwMode="auto">
          <a:xfrm>
            <a:off x="0" y="3167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84" name="Rectangle 2"/>
          <p:cNvSpPr>
            <a:spLocks/>
          </p:cNvSpPr>
          <p:nvPr/>
        </p:nvSpPr>
        <p:spPr bwMode="auto">
          <a:xfrm>
            <a:off x="179388" y="188913"/>
            <a:ext cx="87852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3200" b="1">
                <a:solidFill>
                  <a:srgbClr val="000066"/>
                </a:solidFill>
                <a:latin typeface="Calibri" pitchFamily="34" charset="0"/>
              </a:rPr>
              <a:t>      </a:t>
            </a:r>
            <a:r>
              <a:rPr lang="ru-RU" sz="2800" b="1">
                <a:solidFill>
                  <a:srgbClr val="000066"/>
                </a:solidFill>
              </a:rPr>
              <a:t>При несовпадении векторов напряжений синхронизируемого генератора и сети по фазе величина ударного тока включения приближённо определяется:</a:t>
            </a:r>
          </a:p>
        </p:txBody>
      </p:sp>
      <p:sp>
        <p:nvSpPr>
          <p:cNvPr id="131085" name="Rectangle 6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31077" name="Object 5"/>
          <p:cNvGraphicFramePr>
            <a:graphicFrameLocks noChangeAspect="1"/>
          </p:cNvGraphicFramePr>
          <p:nvPr/>
        </p:nvGraphicFramePr>
        <p:xfrm>
          <a:off x="2771775" y="2133600"/>
          <a:ext cx="3313113" cy="1314450"/>
        </p:xfrm>
        <a:graphic>
          <a:graphicData uri="http://schemas.openxmlformats.org/presentationml/2006/ole">
            <p:oleObj spid="_x0000_s131077" name="Формула" r:id="rId3" imgW="1244060" imgH="495085" progId="Equation.3">
              <p:embed/>
            </p:oleObj>
          </a:graphicData>
        </a:graphic>
      </p:graphicFrame>
      <p:sp>
        <p:nvSpPr>
          <p:cNvPr id="131086" name="Rectangle 2"/>
          <p:cNvSpPr>
            <a:spLocks/>
          </p:cNvSpPr>
          <p:nvPr/>
        </p:nvSpPr>
        <p:spPr bwMode="auto">
          <a:xfrm>
            <a:off x="1692275" y="3573463"/>
            <a:ext cx="7200900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Tx/>
              <a:buChar char="-"/>
            </a:pPr>
            <a:r>
              <a:rPr lang="ru-RU" sz="2800" b="1">
                <a:solidFill>
                  <a:srgbClr val="000066"/>
                </a:solidFill>
              </a:rPr>
              <a:t> геометрическая разность между э.д.с.</a:t>
            </a:r>
          </a:p>
          <a:p>
            <a:pPr eaLnBrk="0" hangingPunct="0"/>
            <a:r>
              <a:rPr lang="ru-RU" sz="2800" b="1">
                <a:solidFill>
                  <a:srgbClr val="000066"/>
                </a:solidFill>
              </a:rPr>
              <a:t>  генератора и напряжением сети;</a:t>
            </a:r>
          </a:p>
        </p:txBody>
      </p:sp>
      <p:sp>
        <p:nvSpPr>
          <p:cNvPr id="131087" name="Rectangle 9"/>
          <p:cNvSpPr>
            <a:spLocks noChangeArrowheads="1"/>
          </p:cNvSpPr>
          <p:nvPr/>
        </p:nvSpPr>
        <p:spPr bwMode="auto">
          <a:xfrm>
            <a:off x="0" y="33385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31080" name="Object 8"/>
          <p:cNvGraphicFramePr>
            <a:graphicFrameLocks noChangeAspect="1"/>
          </p:cNvGraphicFramePr>
          <p:nvPr/>
        </p:nvGraphicFramePr>
        <p:xfrm>
          <a:off x="971550" y="3644900"/>
          <a:ext cx="720725" cy="471488"/>
        </p:xfrm>
        <a:graphic>
          <a:graphicData uri="http://schemas.openxmlformats.org/presentationml/2006/ole">
            <p:oleObj spid="_x0000_s131080" name="Формула" r:id="rId4" imgW="279158" imgH="177646" progId="Equation.3">
              <p:embed/>
            </p:oleObj>
          </a:graphicData>
        </a:graphic>
      </p:graphicFrame>
      <p:sp>
        <p:nvSpPr>
          <p:cNvPr id="131088" name="Rectangle 2"/>
          <p:cNvSpPr>
            <a:spLocks/>
          </p:cNvSpPr>
          <p:nvPr/>
        </p:nvSpPr>
        <p:spPr bwMode="auto">
          <a:xfrm>
            <a:off x="1763713" y="4797425"/>
            <a:ext cx="72009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buFontTx/>
              <a:buChar char="-"/>
            </a:pPr>
            <a:r>
              <a:rPr lang="ru-RU" sz="2800" b="1">
                <a:solidFill>
                  <a:srgbClr val="000066"/>
                </a:solidFill>
              </a:rPr>
              <a:t> сопротивления генератора и</a:t>
            </a:r>
          </a:p>
          <a:p>
            <a:pPr eaLnBrk="0" hangingPunct="0"/>
            <a:r>
              <a:rPr lang="ru-RU" sz="2800" b="1">
                <a:solidFill>
                  <a:srgbClr val="000066"/>
                </a:solidFill>
              </a:rPr>
              <a:t>  эквивалентное сопротивление </a:t>
            </a:r>
          </a:p>
          <a:p>
            <a:pPr eaLnBrk="0" hangingPunct="0"/>
            <a:r>
              <a:rPr lang="ru-RU" sz="2800" b="1">
                <a:solidFill>
                  <a:srgbClr val="000066"/>
                </a:solidFill>
              </a:rPr>
              <a:t>  системы.</a:t>
            </a:r>
          </a:p>
        </p:txBody>
      </p:sp>
      <p:sp>
        <p:nvSpPr>
          <p:cNvPr id="131089" name="Rectangle 12"/>
          <p:cNvSpPr>
            <a:spLocks noChangeArrowheads="1"/>
          </p:cNvSpPr>
          <p:nvPr/>
        </p:nvSpPr>
        <p:spPr bwMode="auto">
          <a:xfrm>
            <a:off x="0" y="3300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31083" name="Object 11"/>
          <p:cNvGraphicFramePr>
            <a:graphicFrameLocks noChangeAspect="1"/>
          </p:cNvGraphicFramePr>
          <p:nvPr/>
        </p:nvGraphicFramePr>
        <p:xfrm>
          <a:off x="684213" y="4724400"/>
          <a:ext cx="1003300" cy="601663"/>
        </p:xfrm>
        <a:graphic>
          <a:graphicData uri="http://schemas.openxmlformats.org/presentationml/2006/ole">
            <p:oleObj spid="_x0000_s131083" name="Формула" r:id="rId5" imgW="431613" imgH="253890" progId="Equation.3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2" name="Rectangle 2"/>
          <p:cNvSpPr>
            <a:spLocks/>
          </p:cNvSpPr>
          <p:nvPr/>
        </p:nvSpPr>
        <p:spPr bwMode="auto">
          <a:xfrm>
            <a:off x="179388" y="188913"/>
            <a:ext cx="87852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3200" b="1">
                <a:solidFill>
                  <a:srgbClr val="000066"/>
                </a:solidFill>
                <a:latin typeface="Calibri" pitchFamily="34" charset="0"/>
              </a:rPr>
              <a:t>      </a:t>
            </a:r>
            <a:r>
              <a:rPr lang="ru-RU" sz="2800" b="1">
                <a:solidFill>
                  <a:srgbClr val="000066"/>
                </a:solidFill>
              </a:rPr>
              <a:t>Максимальный ударный ток несинхронного включения генератора возникает при:</a:t>
            </a:r>
          </a:p>
        </p:txBody>
      </p:sp>
      <p:sp>
        <p:nvSpPr>
          <p:cNvPr id="135174" name="Rectangle 6"/>
          <p:cNvSpPr>
            <a:spLocks noChangeArrowheads="1"/>
          </p:cNvSpPr>
          <p:nvPr/>
        </p:nvSpPr>
        <p:spPr bwMode="auto">
          <a:xfrm>
            <a:off x="0" y="33099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35173" name="Object 5"/>
          <p:cNvGraphicFramePr>
            <a:graphicFrameLocks noChangeAspect="1"/>
          </p:cNvGraphicFramePr>
          <p:nvPr/>
        </p:nvGraphicFramePr>
        <p:xfrm>
          <a:off x="2771775" y="1412875"/>
          <a:ext cx="3384550" cy="790575"/>
        </p:xfrm>
        <a:graphic>
          <a:graphicData uri="http://schemas.openxmlformats.org/presentationml/2006/ole">
            <p:oleObj spid="_x0000_s135173" name="Формула" r:id="rId3" imgW="1016000" imgH="241300" progId="Equation.3">
              <p:embed/>
            </p:oleObj>
          </a:graphicData>
        </a:graphic>
      </p:graphicFrame>
      <p:sp>
        <p:nvSpPr>
          <p:cNvPr id="135175" name="Rectangle 2"/>
          <p:cNvSpPr>
            <a:spLocks/>
          </p:cNvSpPr>
          <p:nvPr/>
        </p:nvSpPr>
        <p:spPr bwMode="auto">
          <a:xfrm>
            <a:off x="179388" y="2276475"/>
            <a:ext cx="878522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3200" b="1">
                <a:solidFill>
                  <a:srgbClr val="000066"/>
                </a:solidFill>
                <a:latin typeface="Calibri" pitchFamily="34" charset="0"/>
              </a:rPr>
              <a:t>      </a:t>
            </a:r>
            <a:r>
              <a:rPr lang="ru-RU" sz="2800" b="1">
                <a:solidFill>
                  <a:srgbClr val="000066"/>
                </a:solidFill>
              </a:rPr>
              <a:t>Нарушение условия равенства частот генератора и сети может также повлечь за собой нежелательные последствия:</a:t>
            </a:r>
          </a:p>
          <a:p>
            <a:pPr algn="ctr" eaLnBrk="0" hangingPunct="0"/>
            <a:r>
              <a:rPr lang="ru-RU" sz="2800" b="1">
                <a:solidFill>
                  <a:srgbClr val="336600"/>
                </a:solidFill>
              </a:rPr>
              <a:t>генератор будет втягиваться медленно, испытывая качания, создавая толчки тока и активной мощности в системе. Если расхождение частот при этом большое (3-5%), то генератор может перейти в асинхронный режим.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9" name="Rectangle 3"/>
          <p:cNvSpPr>
            <a:spLocks noGrp="1"/>
          </p:cNvSpPr>
          <p:nvPr>
            <p:ph type="body" idx="1"/>
          </p:nvPr>
        </p:nvSpPr>
        <p:spPr>
          <a:xfrm>
            <a:off x="468313" y="1341438"/>
            <a:ext cx="8229600" cy="3268662"/>
          </a:xfrm>
        </p:spPr>
        <p:txBody>
          <a:bodyPr/>
          <a:lstStyle/>
          <a:p>
            <a:r>
              <a:rPr lang="ru-RU" b="1" smtClean="0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простота схемы и аппаратуры;</a:t>
            </a:r>
          </a:p>
          <a:p>
            <a:r>
              <a:rPr lang="ru-RU" b="1" smtClean="0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надёжность работы устройств;</a:t>
            </a:r>
          </a:p>
          <a:p>
            <a:r>
              <a:rPr lang="ru-RU" b="1" smtClean="0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быстрота включения генератора в сеть, что </a:t>
            </a:r>
            <a:r>
              <a:rPr lang="ru-RU" b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особенно важно при появлении дефицита мощности в энергосистеме в аварийных условиях</a:t>
            </a:r>
            <a:r>
              <a:rPr lang="ru-RU" b="1" smtClean="0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sp>
        <p:nvSpPr>
          <p:cNvPr id="137220" name="Rectangle 2"/>
          <p:cNvSpPr>
            <a:spLocks/>
          </p:cNvSpPr>
          <p:nvPr/>
        </p:nvSpPr>
        <p:spPr bwMode="auto">
          <a:xfrm>
            <a:off x="179388" y="188913"/>
            <a:ext cx="87852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3200" b="1">
                <a:solidFill>
                  <a:srgbClr val="000066"/>
                </a:solidFill>
                <a:latin typeface="Calibri" pitchFamily="34" charset="0"/>
              </a:rPr>
              <a:t>      </a:t>
            </a:r>
            <a:r>
              <a:rPr lang="ru-RU" sz="2800" b="1">
                <a:solidFill>
                  <a:srgbClr val="000066"/>
                </a:solidFill>
              </a:rPr>
              <a:t>Самосинхронизация генераторов обладает рядом существенных преимуществ:</a:t>
            </a:r>
          </a:p>
        </p:txBody>
      </p:sp>
      <p:sp>
        <p:nvSpPr>
          <p:cNvPr id="137221" name="Rectangle 2"/>
          <p:cNvSpPr>
            <a:spLocks/>
          </p:cNvSpPr>
          <p:nvPr/>
        </p:nvSpPr>
        <p:spPr bwMode="auto">
          <a:xfrm>
            <a:off x="179388" y="4508500"/>
            <a:ext cx="878522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3200" b="1">
                <a:solidFill>
                  <a:srgbClr val="000066"/>
                </a:solidFill>
                <a:latin typeface="Calibri" pitchFamily="34" charset="0"/>
              </a:rPr>
              <a:t>      </a:t>
            </a:r>
            <a:r>
              <a:rPr lang="ru-RU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Для избежания толчков мощности и опасных механических усилий в</a:t>
            </a: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ключение  генераторов способом самосинхронизации происходит при снятом возбуждении!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4" name="Rectangle 2"/>
          <p:cNvSpPr>
            <a:spLocks/>
          </p:cNvSpPr>
          <p:nvPr/>
        </p:nvSpPr>
        <p:spPr bwMode="auto">
          <a:xfrm>
            <a:off x="179388" y="0"/>
            <a:ext cx="87852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3200" b="1">
                <a:solidFill>
                  <a:srgbClr val="000066"/>
                </a:solidFill>
                <a:latin typeface="Calibri" pitchFamily="34" charset="0"/>
              </a:rPr>
              <a:t>      </a:t>
            </a:r>
            <a:r>
              <a:rPr lang="ru-RU" sz="2400" b="1">
                <a:solidFill>
                  <a:srgbClr val="FF0000"/>
                </a:solidFill>
              </a:rPr>
              <a:t>Момент при самосинхронизации меньше чем при коротком замыкании.</a:t>
            </a:r>
          </a:p>
        </p:txBody>
      </p:sp>
      <p:sp>
        <p:nvSpPr>
          <p:cNvPr id="22532" name="Rectangle 2"/>
          <p:cNvSpPr>
            <a:spLocks/>
          </p:cNvSpPr>
          <p:nvPr/>
        </p:nvSpPr>
        <p:spPr bwMode="auto">
          <a:xfrm>
            <a:off x="395288" y="5876925"/>
            <a:ext cx="8353425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2400" b="1">
                <a:solidFill>
                  <a:srgbClr val="000066"/>
                </a:solidFill>
              </a:rPr>
              <a:t>Переходный момент генераторов при различных режимах</a:t>
            </a:r>
          </a:p>
        </p:txBody>
      </p:sp>
      <p:graphicFrame>
        <p:nvGraphicFramePr>
          <p:cNvPr id="89097" name="Object 9"/>
          <p:cNvGraphicFramePr>
            <a:graphicFrameLocks noChangeAspect="1"/>
          </p:cNvGraphicFramePr>
          <p:nvPr/>
        </p:nvGraphicFramePr>
        <p:xfrm>
          <a:off x="1331913" y="928688"/>
          <a:ext cx="6408737" cy="5046662"/>
        </p:xfrm>
        <a:graphic>
          <a:graphicData uri="http://schemas.openxmlformats.org/presentationml/2006/ole">
            <p:oleObj spid="_x0000_s89097" name="VISIO" r:id="rId3" imgW="3022560" imgH="237960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5" name="Rectangle 4"/>
          <p:cNvSpPr>
            <a:spLocks/>
          </p:cNvSpPr>
          <p:nvPr/>
        </p:nvSpPr>
        <p:spPr bwMode="auto">
          <a:xfrm>
            <a:off x="0" y="115888"/>
            <a:ext cx="87852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>
                <a:solidFill>
                  <a:srgbClr val="0033CC"/>
                </a:solidFill>
                <a:latin typeface="Calibri" pitchFamily="34" charset="0"/>
              </a:rPr>
              <a:t>Вопрос 2. </a:t>
            </a:r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Включение в сеть СГ методом</a:t>
            </a:r>
          </a:p>
          <a:p>
            <a:pPr algn="ctr"/>
            <a:r>
              <a:rPr lang="ru-RU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      самосинхронизации</a:t>
            </a:r>
            <a:endParaRPr lang="ru-RU" sz="2800">
              <a:solidFill>
                <a:srgbClr val="FF0066"/>
              </a:solidFill>
              <a:latin typeface="Arial Black" pitchFamily="34" charset="0"/>
            </a:endParaRPr>
          </a:p>
        </p:txBody>
      </p:sp>
      <p:sp>
        <p:nvSpPr>
          <p:cNvPr id="138246" name="Rectangle 2"/>
          <p:cNvSpPr>
            <a:spLocks/>
          </p:cNvSpPr>
          <p:nvPr/>
        </p:nvSpPr>
        <p:spPr bwMode="auto">
          <a:xfrm>
            <a:off x="179388" y="981075"/>
            <a:ext cx="8785225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ru-RU" sz="3200" b="1">
                <a:solidFill>
                  <a:srgbClr val="000066"/>
                </a:solidFill>
                <a:latin typeface="Calibri" pitchFamily="34" charset="0"/>
              </a:rPr>
              <a:t> </a:t>
            </a:r>
            <a:r>
              <a:rPr lang="ru-RU" sz="2800" b="1">
                <a:solidFill>
                  <a:srgbClr val="000066"/>
                </a:solidFill>
              </a:rPr>
              <a:t>Введение в синхронизм СГ имеет несколько этапов. Сначала невозбуждённый СГ приводится во вращение первичным двигателем и доводится до скорости, близкой к синхронной, после чего подключается к сети. Подключение к сети обычно проводится при скольжении +(-)2-3%, хотя и включение при больших скольжениях не представляет какой-либо опасности. Иногда оказывается даже целесообразным подключать машину к сети при неподвижном роторе и одновременно разгонять её первичным двигателем (так называемый электромеханический пуск)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8" name="Rectangle 2"/>
          <p:cNvSpPr>
            <a:spLocks/>
          </p:cNvSpPr>
          <p:nvPr/>
        </p:nvSpPr>
        <p:spPr bwMode="auto">
          <a:xfrm>
            <a:off x="179388" y="188913"/>
            <a:ext cx="8785225" cy="648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3200" b="1">
                <a:solidFill>
                  <a:srgbClr val="000066"/>
                </a:solidFill>
                <a:latin typeface="Calibri" pitchFamily="34" charset="0"/>
              </a:rPr>
              <a:t>         </a:t>
            </a:r>
            <a:r>
              <a:rPr lang="ru-RU" sz="2800" b="1">
                <a:solidFill>
                  <a:srgbClr val="000066"/>
                </a:solidFill>
              </a:rPr>
              <a:t>Во время пуска и подключения к сети обмотка возбуждения замкнута на гасительное сопротивление (АГП) или на якорь невозбуждённого возбудителя. Если СГ подключается к сети со скольжением меньше 3-5%, то возбуждение подаётся одновременно с включением выключателя. Если СГ подключается к сети с большим скольжением, то машина некоторое время работает</a:t>
            </a:r>
            <a:r>
              <a:rPr lang="ru-RU" sz="2800"/>
              <a:t> </a:t>
            </a:r>
            <a:r>
              <a:rPr lang="ru-RU" sz="2800" b="1">
                <a:solidFill>
                  <a:srgbClr val="000066"/>
                </a:solidFill>
              </a:rPr>
              <a:t>без возбуждения, и только после того как она «подтянется» к скорости, близкой к синхронной подают возбуждение. Появляющийся синхронный момент увеличивает колебания скольжения и обеспечивает вхождение в синхронизм практически независимо от угла.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8143</TotalTime>
  <Words>1036</Words>
  <Application>Microsoft Office PowerPoint</Application>
  <PresentationFormat>Экран (4:3)</PresentationFormat>
  <Paragraphs>72</Paragraphs>
  <Slides>17</Slides>
  <Notes>0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Тема Office</vt:lpstr>
      <vt:lpstr>Формула</vt:lpstr>
      <vt:lpstr>VISIO</vt:lpstr>
      <vt:lpstr>КУРС ЛЕКЦИЙ по учебной дисциплине  «Переходные процессы в электроэнергетических системах» Раздел 4</vt:lpstr>
      <vt:lpstr>Существуют два способа подключения к сети СГ – синхронизация и самосинхронизация. Оба способа могут быть как автоматическими, так и ручными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sh_ik</cp:lastModifiedBy>
  <cp:revision>424</cp:revision>
  <dcterms:created xsi:type="dcterms:W3CDTF">2012-09-03T06:45:03Z</dcterms:created>
  <dcterms:modified xsi:type="dcterms:W3CDTF">2022-05-14T08:05:58Z</dcterms:modified>
</cp:coreProperties>
</file>